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12"/>
  </p:notesMasterIdLst>
  <p:sldIdLst>
    <p:sldId id="288" r:id="rId6"/>
    <p:sldId id="311" r:id="rId7"/>
    <p:sldId id="315" r:id="rId8"/>
    <p:sldId id="312" r:id="rId9"/>
    <p:sldId id="313" r:id="rId10"/>
    <p:sldId id="314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Charles CIV USN NAVSUP WSS N3 T&amp;D (USA)" initials="KCCUNWNT(" lastIdx="1" clrIdx="0">
    <p:extLst>
      <p:ext uri="{19B8F6BF-5375-455C-9EA6-DF929625EA0E}">
        <p15:presenceInfo xmlns:p15="http://schemas.microsoft.com/office/powerpoint/2012/main" userId="S-1-5-21-1801674531-2146617017-725345543-29596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0DA77-53A0-4463-9BAB-89D33097E761}" v="5" dt="2024-09-04T12:38:28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8" autoAdjust="0"/>
    <p:restoredTop sz="83215" autoAdjust="0"/>
  </p:normalViewPr>
  <p:slideViewPr>
    <p:cSldViewPr snapToGrid="0">
      <p:cViewPr varScale="1">
        <p:scale>
          <a:sx n="54" d="100"/>
          <a:sy n="54" d="100"/>
        </p:scale>
        <p:origin x="120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4ED5D-0DB5-47FA-9F66-FA4C664911AC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D89D-DC8A-4407-A3FB-F10DA4E92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EA448-15F0-4CF8-BB08-0E1E198E2E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7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QCI’s deployed in August - many more QCIs worked. 30604 - 3562 individual RCDN’s double shipped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7D89D-DC8A-4407-A3FB-F10DA4E92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7D89D-DC8A-4407-A3FB-F10DA4E92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8576" y="1616617"/>
            <a:ext cx="4061825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 sz="1100"/>
            </a:lvl1pPr>
            <a:lvl2pPr marL="225425" indent="0">
              <a:buFontTx/>
              <a:buNone/>
              <a:defRPr sz="1100"/>
            </a:lvl2pPr>
            <a:lvl3pPr marL="460375" indent="0">
              <a:buFontTx/>
              <a:buNone/>
              <a:defRPr sz="1100"/>
            </a:lvl3pPr>
            <a:lvl4pPr marL="627063" indent="0">
              <a:buFontTx/>
              <a:buNone/>
              <a:defRPr sz="1100"/>
            </a:lvl4pPr>
            <a:lvl5pPr marL="798513" indent="0">
              <a:buFontTx/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rgbClr val="002A7E"/>
              </a:buClr>
              <a:buSzTx/>
              <a:buFontTx/>
              <a:buNone/>
              <a:tabLst/>
              <a:defRPr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Click here to edit text. This is a sample text box. Regular text should be 11 pt. Arial.  Click here to edit text. This is a sample text box. 11 pt. Arial.  Click here to edit text.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828902" y="1616617"/>
            <a:ext cx="695669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4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60205" y="798843"/>
            <a:ext cx="7893595" cy="369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here to edit Subhead.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104475"/>
            <a:ext cx="5158316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85984" y="1681163"/>
            <a:ext cx="4967816" cy="4108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9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79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5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32" y="5965789"/>
            <a:ext cx="4153416" cy="829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17" y="-27157"/>
            <a:ext cx="3462241" cy="1511683"/>
          </a:xfrm>
          <a:prstGeom prst="rect">
            <a:avLst/>
          </a:prstGeom>
        </p:spPr>
      </p:pic>
      <p:sp>
        <p:nvSpPr>
          <p:cNvPr id="14" name="Rectangle 7"/>
          <p:cNvSpPr txBox="1">
            <a:spLocks noChangeArrowheads="1"/>
          </p:cNvSpPr>
          <p:nvPr userDrawn="1"/>
        </p:nvSpPr>
        <p:spPr bwMode="auto">
          <a:xfrm>
            <a:off x="953130" y="6438900"/>
            <a:ext cx="3994423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0" b="0" i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READY. RESOURCEFUL.</a:t>
            </a:r>
            <a:r>
              <a:rPr lang="en-US" altLang="en-US" sz="1350" b="0" i="0" baseline="0" dirty="0">
                <a:solidFill>
                  <a:srgbClr val="002060"/>
                </a:solidFill>
                <a:latin typeface="Franklin Gothic Demi" panose="020B0703020102020204" pitchFamily="34" charset="0"/>
                <a:cs typeface="Arial" charset="0"/>
              </a:rPr>
              <a:t> RESPONSIVE.</a:t>
            </a:r>
            <a:endParaRPr lang="en-US" altLang="en-US" sz="1350" b="0" i="0" dirty="0">
              <a:solidFill>
                <a:srgbClr val="002060"/>
              </a:solidFill>
              <a:latin typeface="Franklin Gothic Demi" panose="020B0703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786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086"/>
            <a:ext cx="12214113" cy="13923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0205" y="798843"/>
            <a:ext cx="7893595" cy="369332"/>
          </a:xfrm>
          <a:prstGeom prst="rect">
            <a:avLst/>
          </a:prstGeom>
        </p:spPr>
        <p:txBody>
          <a:bodyPr vert="horz" lIns="0" tIns="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500" y="1607907"/>
            <a:ext cx="10515600" cy="4351338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08512" y="6541075"/>
            <a:ext cx="609600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7AF148-55EA-4B81-AB80-8A26B156DF2E}" type="slidenum">
              <a:rPr lang="en-US" altLang="en-US" sz="10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 smtClean="0">
          <a:solidFill>
            <a:srgbClr val="002060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rgbClr val="002A7E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1143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2A7E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2239582" y="4576967"/>
            <a:ext cx="1385888" cy="2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to:</a:t>
            </a: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233289" y="4702610"/>
            <a:ext cx="3262735" cy="284136"/>
          </a:xfrm>
          <a:prstGeom prst="rect">
            <a:avLst/>
          </a:prstGeom>
        </p:spPr>
        <p:txBody>
          <a:bodyPr lIns="68543" tIns="34271" rIns="68543" bIns="34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CAV/RP Symposium – September 2024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233291" y="5138608"/>
            <a:ext cx="1385888" cy="20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cxnSp>
        <p:nvCxnSpPr>
          <p:cNvPr id="13" name="Straight Connector 21"/>
          <p:cNvCxnSpPr>
            <a:cxnSpLocks noChangeShapeType="1"/>
          </p:cNvCxnSpPr>
          <p:nvPr userDrawn="1"/>
        </p:nvCxnSpPr>
        <p:spPr bwMode="auto">
          <a:xfrm>
            <a:off x="2283620" y="4321458"/>
            <a:ext cx="4044791" cy="6703"/>
          </a:xfrm>
          <a:prstGeom prst="line">
            <a:avLst/>
          </a:prstGeom>
          <a:noFill/>
          <a:ln w="25400" algn="ctr">
            <a:solidFill>
              <a:srgbClr val="FEC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ular Callout 16"/>
          <p:cNvSpPr/>
          <p:nvPr userDrawn="1"/>
        </p:nvSpPr>
        <p:spPr>
          <a:xfrm rot="16200000" flipV="1">
            <a:off x="4125875" y="1891726"/>
            <a:ext cx="6855745" cy="3106300"/>
          </a:xfrm>
          <a:custGeom>
            <a:avLst/>
            <a:gdLst>
              <a:gd name="connsiteX0" fmla="*/ 0 w 6855745"/>
              <a:gd name="connsiteY0" fmla="*/ 0 h 2833969"/>
              <a:gd name="connsiteX1" fmla="*/ 1142624 w 6855745"/>
              <a:gd name="connsiteY1" fmla="*/ 0 h 2833969"/>
              <a:gd name="connsiteX2" fmla="*/ 1142624 w 6855745"/>
              <a:gd name="connsiteY2" fmla="*/ 0 h 2833969"/>
              <a:gd name="connsiteX3" fmla="*/ 2856560 w 6855745"/>
              <a:gd name="connsiteY3" fmla="*/ 0 h 2833969"/>
              <a:gd name="connsiteX4" fmla="*/ 6855745 w 6855745"/>
              <a:gd name="connsiteY4" fmla="*/ 0 h 2833969"/>
              <a:gd name="connsiteX5" fmla="*/ 6855745 w 6855745"/>
              <a:gd name="connsiteY5" fmla="*/ 1653149 h 2833969"/>
              <a:gd name="connsiteX6" fmla="*/ 6855745 w 6855745"/>
              <a:gd name="connsiteY6" fmla="*/ 1653149 h 2833969"/>
              <a:gd name="connsiteX7" fmla="*/ 6855745 w 6855745"/>
              <a:gd name="connsiteY7" fmla="*/ 2361641 h 2833969"/>
              <a:gd name="connsiteX8" fmla="*/ 6855745 w 6855745"/>
              <a:gd name="connsiteY8" fmla="*/ 2833969 h 2833969"/>
              <a:gd name="connsiteX9" fmla="*/ 2856560 w 6855745"/>
              <a:gd name="connsiteY9" fmla="*/ 2833969 h 2833969"/>
              <a:gd name="connsiteX10" fmla="*/ 1999615 w 6855745"/>
              <a:gd name="connsiteY10" fmla="*/ 3188215 h 2833969"/>
              <a:gd name="connsiteX11" fmla="*/ 1142624 w 6855745"/>
              <a:gd name="connsiteY11" fmla="*/ 2833969 h 2833969"/>
              <a:gd name="connsiteX12" fmla="*/ 0 w 6855745"/>
              <a:gd name="connsiteY12" fmla="*/ 2833969 h 2833969"/>
              <a:gd name="connsiteX13" fmla="*/ 0 w 6855745"/>
              <a:gd name="connsiteY13" fmla="*/ 2361641 h 2833969"/>
              <a:gd name="connsiteX14" fmla="*/ 0 w 6855745"/>
              <a:gd name="connsiteY14" fmla="*/ 1653149 h 2833969"/>
              <a:gd name="connsiteX15" fmla="*/ 0 w 6855745"/>
              <a:gd name="connsiteY15" fmla="*/ 1653149 h 2833969"/>
              <a:gd name="connsiteX16" fmla="*/ 0 w 6855745"/>
              <a:gd name="connsiteY16" fmla="*/ 0 h 2833969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2856560 w 6855745"/>
              <a:gd name="connsiteY9" fmla="*/ 2833969 h 3073915"/>
              <a:gd name="connsiteX10" fmla="*/ 3085465 w 6855745"/>
              <a:gd name="connsiteY10" fmla="*/ 3073915 h 3073915"/>
              <a:gd name="connsiteX11" fmla="*/ 1142624 w 6855745"/>
              <a:gd name="connsiteY11" fmla="*/ 2833969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1142624 w 6855745"/>
              <a:gd name="connsiteY11" fmla="*/ 2833969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2819024 w 6855745"/>
              <a:gd name="connsiteY11" fmla="*/ 2843494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073915"/>
              <a:gd name="connsiteX1" fmla="*/ 1142624 w 6855745"/>
              <a:gd name="connsiteY1" fmla="*/ 0 h 3073915"/>
              <a:gd name="connsiteX2" fmla="*/ 1142624 w 6855745"/>
              <a:gd name="connsiteY2" fmla="*/ 0 h 3073915"/>
              <a:gd name="connsiteX3" fmla="*/ 2856560 w 6855745"/>
              <a:gd name="connsiteY3" fmla="*/ 0 h 3073915"/>
              <a:gd name="connsiteX4" fmla="*/ 6855745 w 6855745"/>
              <a:gd name="connsiteY4" fmla="*/ 0 h 3073915"/>
              <a:gd name="connsiteX5" fmla="*/ 6855745 w 6855745"/>
              <a:gd name="connsiteY5" fmla="*/ 1653149 h 3073915"/>
              <a:gd name="connsiteX6" fmla="*/ 6855745 w 6855745"/>
              <a:gd name="connsiteY6" fmla="*/ 1653149 h 3073915"/>
              <a:gd name="connsiteX7" fmla="*/ 6855745 w 6855745"/>
              <a:gd name="connsiteY7" fmla="*/ 2361641 h 3073915"/>
              <a:gd name="connsiteX8" fmla="*/ 6855745 w 6855745"/>
              <a:gd name="connsiteY8" fmla="*/ 2833969 h 3073915"/>
              <a:gd name="connsiteX9" fmla="*/ 3323285 w 6855745"/>
              <a:gd name="connsiteY9" fmla="*/ 2833969 h 3073915"/>
              <a:gd name="connsiteX10" fmla="*/ 3085465 w 6855745"/>
              <a:gd name="connsiteY10" fmla="*/ 3073915 h 3073915"/>
              <a:gd name="connsiteX11" fmla="*/ 2819024 w 6855745"/>
              <a:gd name="connsiteY11" fmla="*/ 2843494 h 3073915"/>
              <a:gd name="connsiteX12" fmla="*/ 0 w 6855745"/>
              <a:gd name="connsiteY12" fmla="*/ 2833969 h 3073915"/>
              <a:gd name="connsiteX13" fmla="*/ 0 w 6855745"/>
              <a:gd name="connsiteY13" fmla="*/ 2361641 h 3073915"/>
              <a:gd name="connsiteX14" fmla="*/ 0 w 6855745"/>
              <a:gd name="connsiteY14" fmla="*/ 1653149 h 3073915"/>
              <a:gd name="connsiteX15" fmla="*/ 0 w 6855745"/>
              <a:gd name="connsiteY15" fmla="*/ 1653149 h 3073915"/>
              <a:gd name="connsiteX16" fmla="*/ 0 w 6855745"/>
              <a:gd name="connsiteY16" fmla="*/ 0 h 3073915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323285 w 6855745"/>
              <a:gd name="connsiteY9" fmla="*/ 2833969 h 3140590"/>
              <a:gd name="connsiteX10" fmla="*/ 3761740 w 6855745"/>
              <a:gd name="connsiteY10" fmla="*/ 3140590 h 3140590"/>
              <a:gd name="connsiteX11" fmla="*/ 2819024 w 6855745"/>
              <a:gd name="connsiteY11" fmla="*/ 2843494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4056710 w 6855745"/>
              <a:gd name="connsiteY9" fmla="*/ 2833969 h 3140590"/>
              <a:gd name="connsiteX10" fmla="*/ 3761740 w 6855745"/>
              <a:gd name="connsiteY10" fmla="*/ 3140590 h 3140590"/>
              <a:gd name="connsiteX11" fmla="*/ 2819024 w 6855745"/>
              <a:gd name="connsiteY11" fmla="*/ 2843494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4056710 w 6855745"/>
              <a:gd name="connsiteY9" fmla="*/ 2833969 h 3140590"/>
              <a:gd name="connsiteX10" fmla="*/ 3761740 w 6855745"/>
              <a:gd name="connsiteY10" fmla="*/ 3140590 h 3140590"/>
              <a:gd name="connsiteX11" fmla="*/ 3447674 w 6855745"/>
              <a:gd name="connsiteY11" fmla="*/ 285301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675710 w 6855745"/>
              <a:gd name="connsiteY9" fmla="*/ 2833969 h 3140590"/>
              <a:gd name="connsiteX10" fmla="*/ 3761740 w 6855745"/>
              <a:gd name="connsiteY10" fmla="*/ 3140590 h 3140590"/>
              <a:gd name="connsiteX11" fmla="*/ 3447674 w 6855745"/>
              <a:gd name="connsiteY11" fmla="*/ 285301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40590"/>
              <a:gd name="connsiteX1" fmla="*/ 1142624 w 6855745"/>
              <a:gd name="connsiteY1" fmla="*/ 0 h 3140590"/>
              <a:gd name="connsiteX2" fmla="*/ 1142624 w 6855745"/>
              <a:gd name="connsiteY2" fmla="*/ 0 h 3140590"/>
              <a:gd name="connsiteX3" fmla="*/ 2856560 w 6855745"/>
              <a:gd name="connsiteY3" fmla="*/ 0 h 3140590"/>
              <a:gd name="connsiteX4" fmla="*/ 6855745 w 6855745"/>
              <a:gd name="connsiteY4" fmla="*/ 0 h 3140590"/>
              <a:gd name="connsiteX5" fmla="*/ 6855745 w 6855745"/>
              <a:gd name="connsiteY5" fmla="*/ 1653149 h 3140590"/>
              <a:gd name="connsiteX6" fmla="*/ 6855745 w 6855745"/>
              <a:gd name="connsiteY6" fmla="*/ 1653149 h 3140590"/>
              <a:gd name="connsiteX7" fmla="*/ 6855745 w 6855745"/>
              <a:gd name="connsiteY7" fmla="*/ 2361641 h 3140590"/>
              <a:gd name="connsiteX8" fmla="*/ 6855745 w 6855745"/>
              <a:gd name="connsiteY8" fmla="*/ 2833969 h 3140590"/>
              <a:gd name="connsiteX9" fmla="*/ 3675710 w 6855745"/>
              <a:gd name="connsiteY9" fmla="*/ 2833969 h 3140590"/>
              <a:gd name="connsiteX10" fmla="*/ 3761740 w 6855745"/>
              <a:gd name="connsiteY10" fmla="*/ 3140590 h 3140590"/>
              <a:gd name="connsiteX11" fmla="*/ 3093344 w 6855745"/>
              <a:gd name="connsiteY11" fmla="*/ 2841589 h 3140590"/>
              <a:gd name="connsiteX12" fmla="*/ 0 w 6855745"/>
              <a:gd name="connsiteY12" fmla="*/ 2833969 h 3140590"/>
              <a:gd name="connsiteX13" fmla="*/ 0 w 6855745"/>
              <a:gd name="connsiteY13" fmla="*/ 2361641 h 3140590"/>
              <a:gd name="connsiteX14" fmla="*/ 0 w 6855745"/>
              <a:gd name="connsiteY14" fmla="*/ 1653149 h 3140590"/>
              <a:gd name="connsiteX15" fmla="*/ 0 w 6855745"/>
              <a:gd name="connsiteY15" fmla="*/ 1653149 h 3140590"/>
              <a:gd name="connsiteX16" fmla="*/ 0 w 6855745"/>
              <a:gd name="connsiteY16" fmla="*/ 0 h 3140590"/>
              <a:gd name="connsiteX0" fmla="*/ 0 w 6855745"/>
              <a:gd name="connsiteY0" fmla="*/ 0 h 3106300"/>
              <a:gd name="connsiteX1" fmla="*/ 1142624 w 6855745"/>
              <a:gd name="connsiteY1" fmla="*/ 0 h 3106300"/>
              <a:gd name="connsiteX2" fmla="*/ 1142624 w 6855745"/>
              <a:gd name="connsiteY2" fmla="*/ 0 h 3106300"/>
              <a:gd name="connsiteX3" fmla="*/ 2856560 w 6855745"/>
              <a:gd name="connsiteY3" fmla="*/ 0 h 3106300"/>
              <a:gd name="connsiteX4" fmla="*/ 6855745 w 6855745"/>
              <a:gd name="connsiteY4" fmla="*/ 0 h 3106300"/>
              <a:gd name="connsiteX5" fmla="*/ 6855745 w 6855745"/>
              <a:gd name="connsiteY5" fmla="*/ 1653149 h 3106300"/>
              <a:gd name="connsiteX6" fmla="*/ 6855745 w 6855745"/>
              <a:gd name="connsiteY6" fmla="*/ 1653149 h 3106300"/>
              <a:gd name="connsiteX7" fmla="*/ 6855745 w 6855745"/>
              <a:gd name="connsiteY7" fmla="*/ 2361641 h 3106300"/>
              <a:gd name="connsiteX8" fmla="*/ 6855745 w 6855745"/>
              <a:gd name="connsiteY8" fmla="*/ 2833969 h 3106300"/>
              <a:gd name="connsiteX9" fmla="*/ 3675710 w 6855745"/>
              <a:gd name="connsiteY9" fmla="*/ 2833969 h 3106300"/>
              <a:gd name="connsiteX10" fmla="*/ 3403600 w 6855745"/>
              <a:gd name="connsiteY10" fmla="*/ 3106300 h 3106300"/>
              <a:gd name="connsiteX11" fmla="*/ 3093344 w 6855745"/>
              <a:gd name="connsiteY11" fmla="*/ 2841589 h 3106300"/>
              <a:gd name="connsiteX12" fmla="*/ 0 w 6855745"/>
              <a:gd name="connsiteY12" fmla="*/ 2833969 h 3106300"/>
              <a:gd name="connsiteX13" fmla="*/ 0 w 6855745"/>
              <a:gd name="connsiteY13" fmla="*/ 2361641 h 3106300"/>
              <a:gd name="connsiteX14" fmla="*/ 0 w 6855745"/>
              <a:gd name="connsiteY14" fmla="*/ 1653149 h 3106300"/>
              <a:gd name="connsiteX15" fmla="*/ 0 w 6855745"/>
              <a:gd name="connsiteY15" fmla="*/ 1653149 h 3106300"/>
              <a:gd name="connsiteX16" fmla="*/ 0 w 6855745"/>
              <a:gd name="connsiteY16" fmla="*/ 0 h 310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5745" h="3106300">
                <a:moveTo>
                  <a:pt x="0" y="0"/>
                </a:moveTo>
                <a:lnTo>
                  <a:pt x="1142624" y="0"/>
                </a:lnTo>
                <a:lnTo>
                  <a:pt x="1142624" y="0"/>
                </a:lnTo>
                <a:lnTo>
                  <a:pt x="2856560" y="0"/>
                </a:lnTo>
                <a:lnTo>
                  <a:pt x="6855745" y="0"/>
                </a:lnTo>
                <a:lnTo>
                  <a:pt x="6855745" y="1653149"/>
                </a:lnTo>
                <a:lnTo>
                  <a:pt x="6855745" y="1653149"/>
                </a:lnTo>
                <a:lnTo>
                  <a:pt x="6855745" y="2361641"/>
                </a:lnTo>
                <a:lnTo>
                  <a:pt x="6855745" y="2833969"/>
                </a:lnTo>
                <a:lnTo>
                  <a:pt x="3675710" y="2833969"/>
                </a:lnTo>
                <a:lnTo>
                  <a:pt x="3403600" y="3106300"/>
                </a:lnTo>
                <a:lnTo>
                  <a:pt x="3093344" y="2841589"/>
                </a:lnTo>
                <a:lnTo>
                  <a:pt x="0" y="2833969"/>
                </a:lnTo>
                <a:lnTo>
                  <a:pt x="0" y="2361641"/>
                </a:lnTo>
                <a:lnTo>
                  <a:pt x="0" y="1653149"/>
                </a:lnTo>
                <a:lnTo>
                  <a:pt x="0" y="165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t="-26752" b="-205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216944" y="3901389"/>
            <a:ext cx="4234657" cy="4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71" rIns="68543" bIns="3427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QCI Overview</a:t>
            </a:r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2233290" y="5340676"/>
            <a:ext cx="3415669" cy="194003"/>
          </a:xfrm>
          <a:prstGeom prst="rect">
            <a:avLst/>
          </a:prstGeom>
        </p:spPr>
        <p:txBody>
          <a:bodyPr lIns="68543" tIns="34271" rIns="68543" bIns="3427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David Orr, N623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Repairables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69123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E427C-2A23-048F-F58E-0B4DC98D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QCI’s – What are they?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C8A1-65A9-86E5-1115-71ED95394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200" dirty="0"/>
              <a:t>QCI stands for Quality Center Item</a:t>
            </a:r>
          </a:p>
          <a:p>
            <a:r>
              <a:rPr lang="en-US" sz="1200" dirty="0"/>
              <a:t>QCI’s are the result of a </a:t>
            </a:r>
            <a:r>
              <a:rPr lang="en-US" sz="1200" b="1" dirty="0"/>
              <a:t>system defect</a:t>
            </a:r>
          </a:p>
          <a:p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QCI could also be a result of wanting an enhancement to RP.</a:t>
            </a: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System defects can be identified at the NAVSUP level.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Vendors can also identify potential defects through their CAV analyst - NAVSUP will determine if it’s a defect and will escalate accordingly</a:t>
            </a:r>
            <a:endParaRPr lang="en-US" sz="1200" dirty="0"/>
          </a:p>
          <a:p>
            <a:pPr marL="0" indent="0">
              <a:buNone/>
            </a:pPr>
            <a:endParaRPr lang="en-US" sz="1200" b="1" dirty="0"/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237F80A-68A0-E0AB-DE78-5EFF528F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r="147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302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E2844-8F5F-AC7F-2702-40BBFF24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QCI Lifecycle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A629-3129-F34A-CD30-2140B037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System defect (or enhancement) identified to NAVSUP</a:t>
            </a:r>
          </a:p>
          <a:p>
            <a:r>
              <a:rPr lang="en-US" sz="1700" dirty="0"/>
              <a:t>NAVSUP identifies the severity/impact of potential QCI </a:t>
            </a:r>
          </a:p>
          <a:p>
            <a:r>
              <a:rPr lang="en-US" sz="1700" dirty="0"/>
              <a:t>NAVSUP creates HEAT ticket and escalates to T3 developers</a:t>
            </a:r>
          </a:p>
          <a:p>
            <a:r>
              <a:rPr lang="en-US" sz="1700" dirty="0"/>
              <a:t>T3 reviews defect/enhancement, creates QCI number. Provides ETA that aligns with the impact/scope</a:t>
            </a:r>
          </a:p>
          <a:p>
            <a:r>
              <a:rPr lang="en-US" sz="1700" dirty="0"/>
              <a:t>QCI solution released in test environment; tested by NAVSUP</a:t>
            </a:r>
          </a:p>
          <a:p>
            <a:r>
              <a:rPr lang="en-US" sz="1700" dirty="0"/>
              <a:t>QCI released to production for end users</a:t>
            </a:r>
          </a:p>
          <a:p>
            <a:endParaRPr lang="en-US" sz="1700" dirty="0"/>
          </a:p>
        </p:txBody>
      </p:sp>
      <p:pic>
        <p:nvPicPr>
          <p:cNvPr id="14" name="Picture 13" descr="Magnifying glass showing decling performance">
            <a:extLst>
              <a:ext uri="{FF2B5EF4-FFF2-40B4-BE49-F238E27FC236}">
                <a16:creationId xmlns:a16="http://schemas.microsoft.com/office/drawing/2014/main" id="{531C2BD8-5820-BA71-BBAD-DB21F67A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00" r="3936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2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95FD-0DF4-C8CD-126B-7A14E50D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" y="1517406"/>
            <a:ext cx="6832140" cy="1401183"/>
          </a:xfrm>
        </p:spPr>
        <p:txBody>
          <a:bodyPr anchor="t">
            <a:normAutofit/>
          </a:bodyPr>
          <a:lstStyle/>
          <a:p>
            <a:r>
              <a:rPr lang="en-US" sz="3200" dirty="0"/>
              <a:t>QCI Examples – Good news story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3E596-E215-24AA-D51D-F2B0534B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5" y="2383919"/>
            <a:ext cx="10155204" cy="3602935"/>
          </a:xfrm>
        </p:spPr>
        <p:txBody>
          <a:bodyPr>
            <a:normAutofit/>
          </a:bodyPr>
          <a:lstStyle/>
          <a:p>
            <a:r>
              <a:rPr lang="en-US" sz="1700" dirty="0"/>
              <a:t>30331 - Able to submit bulk D4’s (Up to 100)</a:t>
            </a:r>
          </a:p>
          <a:p>
            <a:r>
              <a:rPr lang="en-US" sz="1700" dirty="0"/>
              <a:t>30723 - Added requisition time stamps to the requisition report</a:t>
            </a:r>
          </a:p>
          <a:p>
            <a:r>
              <a:rPr lang="en-US" sz="1700" dirty="0"/>
              <a:t>30736 - Added “DD form 1348-1A, NOV 87 ISSUE RELEASE/RECEIPT DOCUMENT”</a:t>
            </a:r>
          </a:p>
          <a:p>
            <a:r>
              <a:rPr lang="en-US" sz="1700" dirty="0"/>
              <a:t>30757 - Preprint DD1348 no longer automatically shipping on referrals</a:t>
            </a:r>
          </a:p>
          <a:p>
            <a:r>
              <a:rPr lang="en-US" sz="1700" dirty="0"/>
              <a:t>30904 - Allow vendors to view stock recon report</a:t>
            </a:r>
          </a:p>
          <a:p>
            <a:r>
              <a:rPr lang="en-US" sz="1700" dirty="0"/>
              <a:t>30604 - No longer able to reuse RCDNs in the shipment screen.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D383B9-C784-6CC9-7781-0F021D841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39" y="3429000"/>
            <a:ext cx="4079405" cy="32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36D7-92EC-2FF4-DA56-5457EC32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QCI Examples – Ongoing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D86A-1A68-F27A-C57E-D89946E0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30502 - Printing multiple inventory level</a:t>
            </a:r>
          </a:p>
          <a:p>
            <a:r>
              <a:rPr lang="en-US" dirty="0"/>
              <a:t>30735 - Adding P/N on the DD1348</a:t>
            </a:r>
          </a:p>
          <a:p>
            <a:r>
              <a:rPr lang="en-US" dirty="0"/>
              <a:t>31478 - Adding Q condition code as a receipt</a:t>
            </a:r>
          </a:p>
          <a:p>
            <a:r>
              <a:rPr lang="en-US" dirty="0"/>
              <a:t>31411 - Change in Serial number in RP Inventory Labels App not updating Material Summary Report* </a:t>
            </a:r>
          </a:p>
          <a:p>
            <a:r>
              <a:rPr lang="en-US" dirty="0"/>
              <a:t>30990 - Add Serial number to Fiori Induction App*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B7568-DF84-7FA5-2A55-87B3BD50B7D1}"/>
              </a:ext>
            </a:extLst>
          </p:cNvPr>
          <p:cNvSpPr txBox="1"/>
          <p:nvPr/>
        </p:nvSpPr>
        <p:spPr>
          <a:xfrm>
            <a:off x="589578" y="4204010"/>
            <a:ext cx="11367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Post Release Support ends September 25</a:t>
            </a:r>
            <a:r>
              <a:rPr lang="en-US" b="1" baseline="30000" dirty="0"/>
              <a:t>th</a:t>
            </a:r>
            <a:r>
              <a:rPr lang="en-US" b="1" dirty="0"/>
              <a:t> – report any system issues to your CAV/RP analyst ASAP!</a:t>
            </a:r>
          </a:p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*QCI will be released into production week of 09/09/2024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8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3ADA-72D4-042C-BBA6-D4AF457D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5258A-3927-1143-9EE0-9C4ADA9E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827" y="3005488"/>
            <a:ext cx="3484346" cy="84702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616791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/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1391" tIns="45695" rIns="91391" bIns="45695" anchor="ctr"/>
      <a:lstStyle>
        <a:defPPr algn="l" eaLnBrk="1" fontAlgn="auto" hangingPunct="1">
          <a:spcBef>
            <a:spcPts val="0"/>
          </a:spcBef>
          <a:spcAft>
            <a:spcPts val="0"/>
          </a:spcAft>
          <a:defRPr sz="1800" b="0" i="1" dirty="0" smtClean="0">
            <a:solidFill>
              <a:schemeClr val="bg2">
                <a:lumMod val="50000"/>
              </a:schemeClr>
            </a:solidFill>
            <a:latin typeface="Franklin Gothic Demi" panose="020B0703020102020204" pitchFamily="34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 Li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old">
      <a:majorFont>
        <a:latin typeface="20 pt 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4E12AE861ED43B67A914F4D47176F" ma:contentTypeVersion="14" ma:contentTypeDescription="Create a new document." ma:contentTypeScope="" ma:versionID="399422574fbd20bb7e7d9a8ca76a80ac">
  <xsd:schema xmlns:xsd="http://www.w3.org/2001/XMLSchema" xmlns:xs="http://www.w3.org/2001/XMLSchema" xmlns:p="http://schemas.microsoft.com/office/2006/metadata/properties" xmlns:ns2="4546b52b-81f0-4474-9667-a760531eff9f" xmlns:ns3="ba0096bf-a0d9-4fb1-966e-17b86db9b413" targetNamespace="http://schemas.microsoft.com/office/2006/metadata/properties" ma:root="true" ma:fieldsID="13edfe44e08cb281bb923a4f3bea8e24" ns2:_="" ns3:_="">
    <xsd:import namespace="4546b52b-81f0-4474-9667-a760531eff9f"/>
    <xsd:import namespace="ba0096bf-a0d9-4fb1-966e-17b86db9b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6b52b-81f0-4474-9667-a760531ef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096bf-a0d9-4fb1-966e-17b86db9b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4831049-32f7-4d5a-b341-9fcfc3df4a30}" ma:internalName="TaxCatchAll" ma:showField="CatchAllData" ma:web="ba0096bf-a0d9-4fb1-966e-17b86db9b4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0096bf-a0d9-4fb1-966e-17b86db9b413" xsi:nil="true"/>
    <lcf76f155ced4ddcb4097134ff3c332f xmlns="4546b52b-81f0-4474-9667-a760531eff9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61A6B7-57CC-4DF7-A783-EDABDA023116}"/>
</file>

<file path=customXml/itemProps2.xml><?xml version="1.0" encoding="utf-8"?>
<ds:datastoreItem xmlns:ds="http://schemas.openxmlformats.org/officeDocument/2006/customXml" ds:itemID="{2EC787A4-3DFD-4116-951E-0B9C44201FF5}">
  <ds:schemaRefs>
    <ds:schemaRef ds:uri="http://purl.org/dc/elements/1.1/"/>
    <ds:schemaRef ds:uri="http://schemas.microsoft.com/office/2006/metadata/properties"/>
    <ds:schemaRef ds:uri="dab4dba0-2b8b-414a-8eb3-7f503f0ef0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49f086-38e7-4b93-8b9f-869f0dbfa57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CBB3AB-9F69-4AD1-86CB-2E613038B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334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Arial Bold</vt:lpstr>
      <vt:lpstr>Calibri</vt:lpstr>
      <vt:lpstr>Franklin Gothic Demi</vt:lpstr>
      <vt:lpstr>Wingdings</vt:lpstr>
      <vt:lpstr>Cover/Title Page</vt:lpstr>
      <vt:lpstr>Bullet List</vt:lpstr>
      <vt:lpstr>PowerPoint Presentation</vt:lpstr>
      <vt:lpstr>QCI’s – What are they?</vt:lpstr>
      <vt:lpstr>QCI Lifecycle</vt:lpstr>
      <vt:lpstr>QCI Examples – Good news story</vt:lpstr>
      <vt:lpstr>QCI Examples – Ongoing Efforts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Urech, Anthony C LCDR USN NAVSUP WSS (USA)</dc:creator>
  <cp:lastModifiedBy>Melchiore, Sallyanne H CIV USN (USA)</cp:lastModifiedBy>
  <cp:revision>452</cp:revision>
  <cp:lastPrinted>2020-04-20T14:43:19Z</cp:lastPrinted>
  <dcterms:created xsi:type="dcterms:W3CDTF">2019-12-02T21:12:07Z</dcterms:created>
  <dcterms:modified xsi:type="dcterms:W3CDTF">2024-09-04T17:40:38Z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0x01010088E4E12AE861ED43B67A914F4D47176F</vt:lpwstr>
  </property>
</Properties>
</file>